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8" r:id="rId3"/>
    <p:sldId id="257" r:id="rId4"/>
    <p:sldId id="264" r:id="rId5"/>
    <p:sldId id="263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80">
          <p15:clr>
            <a:srgbClr val="A4A3A4"/>
          </p15:clr>
        </p15:guide>
        <p15:guide id="2" orient="horz" pos="2688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pos="29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Objects="1">
      <p:cViewPr varScale="1">
        <p:scale>
          <a:sx n="91" d="100"/>
          <a:sy n="91" d="100"/>
        </p:scale>
        <p:origin x="1210" y="67"/>
      </p:cViewPr>
      <p:guideLst>
        <p:guide orient="horz" pos="1680"/>
        <p:guide orient="horz" pos="2688"/>
        <p:guide orient="horz" pos="1152"/>
        <p:guide pos="297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-402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18236A-AD4E-6F4D-A561-CA37701483A4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4925A2-6658-6644-B7B3-EABC0EA72F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8119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29008E-91A7-434B-AA03-1F8950C08FAD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74099-1161-0A40-B664-C5C32EFE9DB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325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43036-83F6-7F45-9AB8-0F51BC3A7476}" type="datetimeFigureOut">
              <a:rPr lang="en-US" smtClean="0"/>
              <a:pPr/>
              <a:t>9/26/2014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0160D-D81A-4A44-9898-5167360091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22578"/>
            <a:ext cx="9144000" cy="6172200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13509"/>
            <a:ext cx="9144000" cy="1039091"/>
          </a:xfrm>
        </p:spPr>
        <p:txBody>
          <a:bodyPr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n-US" b="1" dirty="0">
                <a:solidFill>
                  <a:schemeClr val="accent2"/>
                </a:solidFill>
                <a:latin typeface="Calibri"/>
                <a:cs typeface="Calibri"/>
              </a:rPr>
              <a:t>We are a premier urban, </a:t>
            </a:r>
            <a:r>
              <a:rPr lang="en-US" b="1" dirty="0" smtClean="0">
                <a:solidFill>
                  <a:schemeClr val="accent2"/>
                </a:solidFill>
                <a:latin typeface="Calibri"/>
                <a:cs typeface="Calibri"/>
              </a:rPr>
              <a:t/>
            </a:r>
            <a:br>
              <a:rPr lang="en-US" b="1" dirty="0" smtClean="0">
                <a:solidFill>
                  <a:schemeClr val="accent2"/>
                </a:solidFill>
                <a:latin typeface="Calibri"/>
                <a:cs typeface="Calibri"/>
              </a:rPr>
            </a:br>
            <a:r>
              <a:rPr lang="en-US" b="1" dirty="0" smtClean="0">
                <a:solidFill>
                  <a:schemeClr val="accent2"/>
                </a:solidFill>
                <a:latin typeface="Calibri"/>
                <a:cs typeface="Calibri"/>
              </a:rPr>
              <a:t>public </a:t>
            </a:r>
            <a:r>
              <a:rPr lang="en-US" b="1" dirty="0">
                <a:solidFill>
                  <a:schemeClr val="accent2"/>
                </a:solidFill>
                <a:latin typeface="Calibri"/>
                <a:cs typeface="Calibri"/>
              </a:rPr>
              <a:t>research university </a:t>
            </a:r>
            <a:r>
              <a:rPr lang="en-US" b="1" dirty="0" smtClean="0">
                <a:solidFill>
                  <a:schemeClr val="accent2"/>
                </a:solidFill>
                <a:latin typeface="Calibri"/>
                <a:cs typeface="Calibri"/>
              </a:rPr>
              <a:t/>
            </a:r>
            <a:br>
              <a:rPr lang="en-US" b="1" dirty="0" smtClean="0">
                <a:solidFill>
                  <a:schemeClr val="accent2"/>
                </a:solidFill>
                <a:latin typeface="Calibri"/>
                <a:cs typeface="Calibri"/>
              </a:rPr>
            </a:br>
            <a:r>
              <a:rPr lang="en-US" b="1" dirty="0" smtClean="0">
                <a:solidFill>
                  <a:schemeClr val="accent2"/>
                </a:solidFill>
                <a:latin typeface="Calibri"/>
                <a:cs typeface="Calibri"/>
              </a:rPr>
              <a:t>focused </a:t>
            </a:r>
            <a:r>
              <a:rPr lang="en-US" b="1" dirty="0">
                <a:solidFill>
                  <a:schemeClr val="accent2"/>
                </a:solidFill>
                <a:latin typeface="Calibri"/>
                <a:cs typeface="Calibri"/>
              </a:rPr>
              <a:t>on academic success.</a:t>
            </a:r>
            <a:endParaRPr lang="en-US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1" t="18130" r="21882" b="13222"/>
          <a:stretch/>
        </p:blipFill>
        <p:spPr>
          <a:xfrm>
            <a:off x="3429000" y="2357582"/>
            <a:ext cx="2362201" cy="2290618"/>
          </a:xfrm>
          <a:prstGeom prst="ellipse">
            <a:avLst/>
          </a:prstGeom>
          <a:ln w="57150" cmpd="sng">
            <a:solidFill>
              <a:schemeClr val="accent4"/>
            </a:solidFill>
          </a:ln>
        </p:spPr>
      </p:pic>
      <p:sp>
        <p:nvSpPr>
          <p:cNvPr id="13" name="Rectangle 12"/>
          <p:cNvSpPr/>
          <p:nvPr/>
        </p:nvSpPr>
        <p:spPr>
          <a:xfrm>
            <a:off x="976051" y="4985035"/>
            <a:ext cx="1476899" cy="6730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>
              <a:lnSpc>
                <a:spcPct val="80000"/>
              </a:lnSpc>
            </a:pPr>
            <a:r>
              <a:rPr lang="en-US" dirty="0"/>
              <a:t>Established in </a:t>
            </a:r>
            <a:endParaRPr lang="en-US" dirty="0" smtClean="0"/>
          </a:p>
          <a:p>
            <a:pPr lvl="1" algn="ctr">
              <a:lnSpc>
                <a:spcPct val="80000"/>
              </a:lnSpc>
            </a:pPr>
            <a:r>
              <a:rPr lang="en-US" sz="2800" b="1" dirty="0" smtClean="0">
                <a:solidFill>
                  <a:schemeClr val="accent2"/>
                </a:solidFill>
              </a:rPr>
              <a:t>1838</a:t>
            </a:r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270128" y="4985035"/>
            <a:ext cx="2603748" cy="6217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>
              <a:lnSpc>
                <a:spcPct val="80000"/>
              </a:lnSpc>
            </a:pPr>
            <a:r>
              <a:rPr lang="en-US" dirty="0" smtClean="0"/>
              <a:t>Located in </a:t>
            </a:r>
          </a:p>
          <a:p>
            <a:pPr lvl="1" algn="ctr">
              <a:lnSpc>
                <a:spcPct val="80000"/>
              </a:lnSpc>
            </a:pPr>
            <a:r>
              <a:rPr lang="en-US" sz="2400" b="1" dirty="0" smtClean="0">
                <a:solidFill>
                  <a:schemeClr val="accent2"/>
                </a:solidFill>
              </a:rPr>
              <a:t>Richmond, Virginia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502114" y="4876800"/>
            <a:ext cx="1875897" cy="8894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>
              <a:lnSpc>
                <a:spcPct val="80000"/>
              </a:lnSpc>
            </a:pPr>
            <a:r>
              <a:rPr lang="en-US" dirty="0" smtClean="0"/>
              <a:t>More than </a:t>
            </a:r>
          </a:p>
          <a:p>
            <a:pPr lvl="1" algn="ctr">
              <a:lnSpc>
                <a:spcPct val="80000"/>
              </a:lnSpc>
            </a:pPr>
            <a:r>
              <a:rPr lang="en-US" sz="2800" b="1" dirty="0" smtClean="0">
                <a:solidFill>
                  <a:srgbClr val="254061"/>
                </a:solidFill>
              </a:rPr>
              <a:t>171,000</a:t>
            </a:r>
            <a:br>
              <a:rPr lang="en-US" sz="2800" b="1" dirty="0" smtClean="0">
                <a:solidFill>
                  <a:srgbClr val="254061"/>
                </a:solidFill>
              </a:rPr>
            </a:br>
            <a:r>
              <a:rPr lang="en-US" dirty="0" smtClean="0"/>
              <a:t>alumni worldwide</a:t>
            </a:r>
            <a:endParaRPr lang="en-US" dirty="0"/>
          </a:p>
        </p:txBody>
      </p:sp>
      <p:pic>
        <p:nvPicPr>
          <p:cNvPr id="4" name="Picture 3" descr="kodakCD_0188_027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" y="2357582"/>
            <a:ext cx="2286000" cy="2290618"/>
          </a:xfrm>
          <a:prstGeom prst="ellipse">
            <a:avLst/>
          </a:prstGeom>
          <a:ln w="57150" cmpd="sng">
            <a:solidFill>
              <a:schemeClr val="accent4"/>
            </a:solidFill>
          </a:ln>
        </p:spPr>
      </p:pic>
      <p:pic>
        <p:nvPicPr>
          <p:cNvPr id="8" name="Picture 7" descr="120821_013_sc_ar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24600" y="2357582"/>
            <a:ext cx="2272971" cy="2272854"/>
          </a:xfrm>
          <a:prstGeom prst="ellipse">
            <a:avLst/>
          </a:prstGeom>
          <a:ln w="57150" cmpd="sng">
            <a:solidFill>
              <a:schemeClr val="accent4"/>
            </a:solidFill>
          </a:ln>
        </p:spPr>
      </p:pic>
    </p:spTree>
    <p:extLst>
      <p:ext uri="{BB962C8B-B14F-4D97-AF65-F5344CB8AC3E}">
        <p14:creationId xmlns:p14="http://schemas.microsoft.com/office/powerpoint/2010/main" val="16595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090824_092_tk_ar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6" y="-152400"/>
            <a:ext cx="9139703" cy="6248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152400" y="2209800"/>
            <a:ext cx="9677400" cy="2514600"/>
          </a:xfrm>
          <a:prstGeom prst="rect">
            <a:avLst/>
          </a:prstGeom>
          <a:solidFill>
            <a:schemeClr val="accent2">
              <a:lumMod val="50000"/>
              <a:alpha val="8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ahoma"/>
              <a:cs typeface="Tahoma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6200" y="2895600"/>
            <a:ext cx="323361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 smtClean="0">
                <a:solidFill>
                  <a:srgbClr val="FFFFFF"/>
                </a:solidFill>
                <a:latin typeface="Calibri"/>
                <a:cs typeface="Calibri"/>
              </a:rPr>
              <a:t>The VCU</a:t>
            </a:r>
          </a:p>
          <a:p>
            <a:pPr algn="r"/>
            <a:r>
              <a:rPr lang="en-US" b="1" dirty="0" smtClean="0">
                <a:solidFill>
                  <a:srgbClr val="FFFFFF"/>
                </a:solidFill>
                <a:latin typeface="Calibri"/>
                <a:cs typeface="Calibri"/>
              </a:rPr>
              <a:t>population</a:t>
            </a:r>
            <a:endParaRPr lang="en-US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05200" y="2687400"/>
            <a:ext cx="5562600" cy="1559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» </a:t>
            </a:r>
            <a:r>
              <a:rPr lang="en-US" sz="2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31,288 students</a:t>
            </a:r>
            <a:endParaRPr lang="en-US" sz="20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chemeClr val="bg1"/>
                </a:solidFill>
              </a:rPr>
              <a:t>» 100 </a:t>
            </a:r>
            <a:r>
              <a:rPr lang="en-US" sz="2000" dirty="0">
                <a:solidFill>
                  <a:schemeClr val="bg1"/>
                </a:solidFill>
              </a:rPr>
              <a:t>countries represented in student population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» 11, 388 employees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FFFFFF"/>
                </a:solidFill>
              </a:rPr>
              <a:t>» 2,170 </a:t>
            </a:r>
            <a:r>
              <a:rPr lang="en-US" sz="2000" dirty="0">
                <a:solidFill>
                  <a:srgbClr val="FFFFFF"/>
                </a:solidFill>
              </a:rPr>
              <a:t>full-time instructional </a:t>
            </a:r>
            <a:r>
              <a:rPr lang="en-US" sz="2000" dirty="0" smtClean="0">
                <a:solidFill>
                  <a:srgbClr val="FFFFFF"/>
                </a:solidFill>
              </a:rPr>
              <a:t>faculty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-76200"/>
            <a:ext cx="9144000" cy="6172200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1039091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accent2"/>
                </a:solidFill>
                <a:latin typeface="Calibri"/>
                <a:cs typeface="Calibri"/>
              </a:rPr>
              <a:t>Academic programs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676035" y="762000"/>
            <a:ext cx="3877165" cy="2544286"/>
            <a:chOff x="-85236" y="1341596"/>
            <a:chExt cx="3877165" cy="2544286"/>
          </a:xfrm>
        </p:grpSpPr>
        <p:sp>
          <p:nvSpPr>
            <p:cNvPr id="17" name="Rectangle 16"/>
            <p:cNvSpPr/>
            <p:nvPr/>
          </p:nvSpPr>
          <p:spPr>
            <a:xfrm>
              <a:off x="86186" y="2057400"/>
              <a:ext cx="3705743" cy="1752918"/>
            </a:xfrm>
            <a:prstGeom prst="rect">
              <a:avLst/>
            </a:prstGeom>
            <a:solidFill>
              <a:schemeClr val="accent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-85236" y="1341596"/>
              <a:ext cx="2353164" cy="25442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3900" spc="-300" baseline="-6000" dirty="0" smtClean="0">
                  <a:solidFill>
                    <a:schemeClr val="bg1"/>
                  </a:solidFill>
                  <a:latin typeface="Calibri"/>
                  <a:cs typeface="Calibri"/>
                </a:rPr>
                <a:t>13</a:t>
              </a:r>
              <a:endParaRPr lang="en-US" sz="23900" spc="-300" baseline="-6000" dirty="0">
                <a:solidFill>
                  <a:schemeClr val="bg1"/>
                </a:solidFill>
                <a:latin typeface="Calibri"/>
                <a:cs typeface="Calibri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914987" y="2590800"/>
              <a:ext cx="184877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FFFF"/>
                  </a:solidFill>
                  <a:latin typeface="Calibri "/>
                  <a:cs typeface="Calibri "/>
                </a:rPr>
                <a:t>schools and </a:t>
              </a:r>
              <a:endParaRPr lang="en-US" sz="2000" b="1" dirty="0" smtClean="0">
                <a:solidFill>
                  <a:srgbClr val="FFFFFF"/>
                </a:solidFill>
                <a:latin typeface="Calibri "/>
                <a:cs typeface="Calibri "/>
              </a:endParaRPr>
            </a:p>
            <a:p>
              <a:pPr algn="ctr"/>
              <a:r>
                <a:rPr lang="en-US" sz="2000" b="1" dirty="0" smtClean="0">
                  <a:solidFill>
                    <a:srgbClr val="FFFFFF"/>
                  </a:solidFill>
                  <a:latin typeface="Calibri "/>
                  <a:cs typeface="Calibri "/>
                </a:rPr>
                <a:t>one </a:t>
              </a:r>
              <a:r>
                <a:rPr lang="en-US" sz="2000" b="1" dirty="0">
                  <a:solidFill>
                    <a:srgbClr val="FFFFFF"/>
                  </a:solidFill>
                  <a:latin typeface="Calibri "/>
                  <a:cs typeface="Calibri "/>
                </a:rPr>
                <a:t>college 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14400" y="2878772"/>
            <a:ext cx="7315200" cy="3053090"/>
            <a:chOff x="990600" y="2878772"/>
            <a:chExt cx="7315200" cy="3053090"/>
          </a:xfrm>
        </p:grpSpPr>
        <p:sp>
          <p:nvSpPr>
            <p:cNvPr id="20" name="Rectangle 19"/>
            <p:cNvSpPr/>
            <p:nvPr/>
          </p:nvSpPr>
          <p:spPr>
            <a:xfrm>
              <a:off x="990600" y="3336926"/>
              <a:ext cx="7315200" cy="24897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0600" y="2878772"/>
              <a:ext cx="3200400" cy="2133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900" spc="-300" baseline="-6000" dirty="0" smtClean="0">
                  <a:solidFill>
                    <a:schemeClr val="tx2"/>
                  </a:solidFill>
                  <a:latin typeface="Calibri"/>
                  <a:cs typeface="Calibri"/>
                </a:rPr>
                <a:t>222</a:t>
              </a:r>
              <a:endParaRPr lang="en-US" sz="19900" spc="-300" baseline="-6000" dirty="0">
                <a:solidFill>
                  <a:schemeClr val="tx2"/>
                </a:solidFill>
                <a:latin typeface="Calibri"/>
                <a:cs typeface="Calibri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474743" y="4867493"/>
              <a:ext cx="233156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  <a:latin typeface="Calibri"/>
                  <a:cs typeface="Calibri"/>
                </a:rPr>
                <a:t>degree and </a:t>
              </a:r>
              <a:endParaRPr lang="en-US" sz="2000" b="1" dirty="0" smtClean="0">
                <a:solidFill>
                  <a:schemeClr val="tx2"/>
                </a:solidFill>
                <a:latin typeface="Calibri"/>
                <a:cs typeface="Calibri"/>
              </a:endParaRPr>
            </a:p>
            <a:p>
              <a:pPr algn="ctr"/>
              <a:r>
                <a:rPr lang="en-US" sz="20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certificate </a:t>
              </a:r>
              <a:r>
                <a:rPr lang="en-US" sz="2000" b="1" dirty="0">
                  <a:solidFill>
                    <a:schemeClr val="tx2"/>
                  </a:solidFill>
                  <a:latin typeface="Calibri"/>
                  <a:cs typeface="Calibri"/>
                </a:rPr>
                <a:t>programs 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419600" y="3352800"/>
              <a:ext cx="3733800" cy="2505814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28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 64</a:t>
              </a:r>
              <a:r>
                <a:rPr lang="en-US" sz="32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 </a:t>
              </a:r>
              <a:r>
                <a:rPr lang="en-US" sz="16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baccalaureate degree programs</a:t>
              </a:r>
            </a:p>
            <a:p>
              <a:pPr>
                <a:lnSpc>
                  <a:spcPct val="90000"/>
                </a:lnSpc>
              </a:pPr>
              <a:r>
                <a:rPr lang="en-US" sz="28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 74 </a:t>
              </a:r>
              <a:r>
                <a:rPr lang="en-US" sz="16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master’s </a:t>
              </a:r>
              <a:r>
                <a:rPr lang="en-US" sz="1600" b="1" dirty="0">
                  <a:solidFill>
                    <a:schemeClr val="tx2"/>
                  </a:solidFill>
                  <a:latin typeface="Calibri"/>
                  <a:cs typeface="Calibri"/>
                </a:rPr>
                <a:t>degree programs</a:t>
              </a:r>
            </a:p>
            <a:p>
              <a:pPr>
                <a:lnSpc>
                  <a:spcPct val="90000"/>
                </a:lnSpc>
              </a:pPr>
              <a:r>
                <a:rPr lang="en-US" sz="28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 40 </a:t>
              </a:r>
              <a:r>
                <a:rPr lang="en-US" sz="16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doctoral </a:t>
              </a:r>
              <a:r>
                <a:rPr lang="en-US" sz="1600" b="1" dirty="0">
                  <a:solidFill>
                    <a:schemeClr val="tx2"/>
                  </a:solidFill>
                  <a:latin typeface="Calibri"/>
                  <a:cs typeface="Calibri"/>
                </a:rPr>
                <a:t>degree </a:t>
              </a:r>
              <a:r>
                <a:rPr lang="en-US" sz="16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programs</a:t>
              </a:r>
            </a:p>
            <a:p>
              <a:pPr>
                <a:lnSpc>
                  <a:spcPct val="90000"/>
                </a:lnSpc>
              </a:pPr>
              <a:r>
                <a:rPr lang="en-US" sz="28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   3</a:t>
              </a:r>
              <a:r>
                <a:rPr lang="en-US" sz="2400" b="1" spc="300" dirty="0" smtClean="0">
                  <a:solidFill>
                    <a:schemeClr val="tx2"/>
                  </a:solidFill>
                  <a:latin typeface="Calibri"/>
                  <a:cs typeface="Calibri"/>
                </a:rPr>
                <a:t> </a:t>
              </a:r>
              <a:r>
                <a:rPr lang="en-US" sz="16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first</a:t>
              </a:r>
              <a:r>
                <a:rPr lang="en-US" sz="1600" b="1" dirty="0">
                  <a:solidFill>
                    <a:schemeClr val="tx2"/>
                  </a:solidFill>
                  <a:latin typeface="Calibri"/>
                  <a:cs typeface="Calibri"/>
                </a:rPr>
                <a:t>-professional degree programs</a:t>
              </a:r>
            </a:p>
            <a:p>
              <a:pPr>
                <a:lnSpc>
                  <a:spcPct val="90000"/>
                </a:lnSpc>
              </a:pPr>
              <a:r>
                <a:rPr lang="en-US" sz="2800" b="1" spc="-300" dirty="0" smtClean="0">
                  <a:solidFill>
                    <a:schemeClr val="tx2"/>
                  </a:solidFill>
                  <a:latin typeface="Calibri"/>
                  <a:cs typeface="Calibri"/>
                </a:rPr>
                <a:t>  </a:t>
              </a:r>
              <a:r>
                <a:rPr lang="en-US" sz="28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41 </a:t>
              </a:r>
              <a:r>
                <a:rPr lang="en-US" sz="16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post</a:t>
              </a:r>
              <a:r>
                <a:rPr lang="en-US" sz="1600" b="1" dirty="0">
                  <a:solidFill>
                    <a:schemeClr val="tx2"/>
                  </a:solidFill>
                  <a:latin typeface="Calibri"/>
                  <a:cs typeface="Calibri"/>
                </a:rPr>
                <a:t>-baccalaureate and </a:t>
              </a:r>
              <a:endParaRPr lang="en-US" sz="1600" b="1" dirty="0" smtClean="0">
                <a:solidFill>
                  <a:schemeClr val="tx2"/>
                </a:solidFill>
                <a:latin typeface="Calibri"/>
                <a:cs typeface="Calibri"/>
              </a:endParaRPr>
            </a:p>
            <a:p>
              <a:pPr>
                <a:lnSpc>
                  <a:spcPct val="90000"/>
                </a:lnSpc>
              </a:pPr>
              <a:r>
                <a:rPr lang="en-US" sz="1600" b="1" dirty="0">
                  <a:solidFill>
                    <a:schemeClr val="tx2"/>
                  </a:solidFill>
                  <a:latin typeface="Calibri"/>
                  <a:cs typeface="Calibri"/>
                </a:rPr>
                <a:t>	</a:t>
              </a:r>
              <a:r>
                <a:rPr lang="en-US" sz="1600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   post</a:t>
              </a:r>
              <a:r>
                <a:rPr lang="en-US" sz="1600" b="1" dirty="0">
                  <a:solidFill>
                    <a:schemeClr val="tx2"/>
                  </a:solidFill>
                  <a:latin typeface="Calibri"/>
                  <a:cs typeface="Calibri"/>
                </a:rPr>
                <a:t>-master’s certificate programs</a:t>
              </a:r>
            </a:p>
            <a:p>
              <a:pPr>
                <a:lnSpc>
                  <a:spcPct val="90000"/>
                </a:lnSpc>
              </a:pPr>
              <a:endParaRPr lang="en-US" sz="1400" b="1" dirty="0" smtClean="0">
                <a:solidFill>
                  <a:schemeClr val="tx2"/>
                </a:solidFill>
                <a:latin typeface="Calibri"/>
                <a:cs typeface="Calibri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191000" y="3336925"/>
              <a:ext cx="0" cy="2594937"/>
            </a:xfrm>
            <a:prstGeom prst="line">
              <a:avLst/>
            </a:prstGeom>
            <a:ln w="76200" cmpd="sng">
              <a:solidFill>
                <a:schemeClr val="bg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7234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00709_060_aj_ar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79"/>
          <a:stretch/>
        </p:blipFill>
        <p:spPr>
          <a:xfrm>
            <a:off x="0" y="-76200"/>
            <a:ext cx="5318760" cy="6096000"/>
          </a:xfrm>
          <a:prstGeom prst="rect">
            <a:avLst/>
          </a:prstGeom>
        </p:spPr>
      </p:pic>
      <p:pic>
        <p:nvPicPr>
          <p:cNvPr id="11" name="Picture 10" descr="100303_066_tk_ar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5430"/>
          <a:stretch/>
        </p:blipFill>
        <p:spPr>
          <a:xfrm flipH="1">
            <a:off x="4562593" y="0"/>
            <a:ext cx="4581407" cy="6096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152400" y="3810000"/>
            <a:ext cx="9677400" cy="22860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ahoma"/>
              <a:cs typeface="Tahoma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-533400" y="3983182"/>
            <a:ext cx="4452818" cy="19396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80000"/>
              </a:lnSpc>
            </a:pPr>
            <a:r>
              <a:rPr lang="en-US" sz="3200" b="1" dirty="0">
                <a:solidFill>
                  <a:srgbClr val="FFFFFF"/>
                </a:solidFill>
                <a:latin typeface="Calibri"/>
                <a:cs typeface="Calibri"/>
              </a:rPr>
              <a:t>Innovation, </a:t>
            </a:r>
            <a:endParaRPr lang="en-US" sz="3200" b="1" dirty="0" smtClean="0">
              <a:solidFill>
                <a:srgbClr val="FFFFFF"/>
              </a:solidFill>
              <a:latin typeface="Calibri"/>
              <a:cs typeface="Calibri"/>
            </a:endParaRPr>
          </a:p>
          <a:p>
            <a:pPr algn="r">
              <a:lnSpc>
                <a:spcPct val="80000"/>
              </a:lnSpc>
            </a:pPr>
            <a:r>
              <a:rPr lang="en-US" sz="3200" b="1" dirty="0" smtClean="0">
                <a:solidFill>
                  <a:srgbClr val="FFFFFF"/>
                </a:solidFill>
                <a:latin typeface="Calibri"/>
                <a:cs typeface="Calibri"/>
              </a:rPr>
              <a:t>research </a:t>
            </a:r>
            <a:r>
              <a:rPr lang="en-US" sz="3200" b="1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endParaRPr lang="en-US" sz="3200" b="1" dirty="0" smtClean="0">
              <a:solidFill>
                <a:srgbClr val="FFFFFF"/>
              </a:solidFill>
              <a:latin typeface="Calibri"/>
              <a:cs typeface="Calibri"/>
            </a:endParaRPr>
          </a:p>
          <a:p>
            <a:pPr algn="r">
              <a:lnSpc>
                <a:spcPct val="80000"/>
              </a:lnSpc>
            </a:pPr>
            <a:r>
              <a:rPr lang="en-US" sz="3200" b="1" dirty="0" smtClean="0">
                <a:solidFill>
                  <a:srgbClr val="FFFFFF"/>
                </a:solidFill>
                <a:latin typeface="Calibri"/>
                <a:cs typeface="Calibri"/>
              </a:rPr>
              <a:t>creative </a:t>
            </a:r>
            <a:r>
              <a:rPr lang="en-US" sz="3200" b="1" dirty="0">
                <a:solidFill>
                  <a:srgbClr val="FFFFFF"/>
                </a:solidFill>
                <a:latin typeface="Calibri"/>
                <a:cs typeface="Calibri"/>
              </a:rPr>
              <a:t>expression</a:t>
            </a:r>
            <a:endParaRPr lang="en-US" sz="3200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14800" y="4114800"/>
            <a:ext cx="5105400" cy="1914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0000"/>
              </a:lnSpc>
            </a:pPr>
            <a:r>
              <a:rPr lang="en-US" sz="1600" dirty="0">
                <a:solidFill>
                  <a:srgbClr val="FFFFFF"/>
                </a:solidFill>
                <a:cs typeface="Calibri"/>
              </a:rPr>
              <a:t>» 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$</a:t>
            </a:r>
            <a:r>
              <a:rPr lang="en-US" sz="1600" b="1" dirty="0" smtClean="0">
                <a:solidFill>
                  <a:srgbClr val="FFFFFF"/>
                </a:solidFill>
                <a:cs typeface="Calibri"/>
              </a:rPr>
              <a:t>262.3 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million 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in sponsored research </a:t>
            </a:r>
          </a:p>
          <a:p>
            <a:pPr lvl="0">
              <a:lnSpc>
                <a:spcPct val="110000"/>
              </a:lnSpc>
            </a:pPr>
            <a:r>
              <a:rPr lang="en-US" sz="1600" dirty="0">
                <a:solidFill>
                  <a:schemeClr val="accent4">
                    <a:lumMod val="20000"/>
                    <a:lumOff val="80000"/>
                  </a:schemeClr>
                </a:solidFill>
                <a:cs typeface="Calibri"/>
              </a:rPr>
              <a:t>» </a:t>
            </a:r>
            <a:r>
              <a:rPr lang="en-US" sz="1600" b="1" dirty="0" smtClean="0">
                <a:solidFill>
                  <a:schemeClr val="accent4">
                    <a:lumMod val="20000"/>
                    <a:lumOff val="80000"/>
                  </a:schemeClr>
                </a:solidFill>
                <a:cs typeface="Calibri"/>
              </a:rPr>
              <a:t>138 </a:t>
            </a:r>
            <a:r>
              <a:rPr lang="en-US" sz="1600" b="1" dirty="0">
                <a:solidFill>
                  <a:schemeClr val="accent4">
                    <a:lumMod val="20000"/>
                    <a:lumOff val="80000"/>
                  </a:schemeClr>
                </a:solidFill>
                <a:cs typeface="Calibri"/>
              </a:rPr>
              <a:t>patents </a:t>
            </a:r>
            <a:r>
              <a:rPr lang="en-US" sz="1600" dirty="0">
                <a:solidFill>
                  <a:schemeClr val="accent4">
                    <a:lumMod val="20000"/>
                    <a:lumOff val="80000"/>
                  </a:schemeClr>
                </a:solidFill>
                <a:cs typeface="Calibri"/>
              </a:rPr>
              <a:t>filed in </a:t>
            </a:r>
            <a:r>
              <a:rPr lang="en-US" sz="1600" dirty="0" smtClean="0">
                <a:solidFill>
                  <a:schemeClr val="accent4">
                    <a:lumMod val="20000"/>
                    <a:lumOff val="80000"/>
                  </a:schemeClr>
                </a:solidFill>
                <a:cs typeface="Calibri"/>
              </a:rPr>
              <a:t>FY 2014 </a:t>
            </a:r>
            <a:endParaRPr lang="en-US" sz="1600" dirty="0">
              <a:solidFill>
                <a:schemeClr val="accent4">
                  <a:lumMod val="20000"/>
                  <a:lumOff val="80000"/>
                </a:schemeClr>
              </a:solidFill>
              <a:cs typeface="Calibri"/>
            </a:endParaRPr>
          </a:p>
          <a:p>
            <a:pPr lvl="0"/>
            <a:r>
              <a:rPr lang="en-US" sz="1600" dirty="0">
                <a:solidFill>
                  <a:srgbClr val="FFFFFF"/>
                </a:solidFill>
                <a:cs typeface="Calibri"/>
              </a:rPr>
              <a:t>» 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Top </a:t>
            </a:r>
            <a:r>
              <a:rPr lang="en-US" sz="1600" b="1" dirty="0" smtClean="0">
                <a:solidFill>
                  <a:srgbClr val="FFFFFF"/>
                </a:solidFill>
                <a:cs typeface="Calibri"/>
              </a:rPr>
              <a:t>200 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research university </a:t>
            </a:r>
            <a:r>
              <a:rPr lang="en-US" sz="1600" dirty="0" smtClean="0">
                <a:solidFill>
                  <a:srgbClr val="FFFFFF"/>
                </a:solidFill>
                <a:cs typeface="Calibri"/>
              </a:rPr>
              <a:t>worldwide, </a:t>
            </a:r>
            <a:br>
              <a:rPr lang="en-US" sz="1600" dirty="0" smtClean="0">
                <a:solidFill>
                  <a:srgbClr val="FFFFFF"/>
                </a:solidFill>
                <a:cs typeface="Calibri"/>
              </a:rPr>
            </a:br>
            <a:r>
              <a:rPr lang="en-US" sz="1600" dirty="0" smtClean="0">
                <a:solidFill>
                  <a:srgbClr val="FFFFFF"/>
                </a:solidFill>
                <a:cs typeface="Calibri"/>
              </a:rPr>
              <a:t>   according 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to </a:t>
            </a:r>
            <a:r>
              <a:rPr lang="en-US" sz="1600" dirty="0">
                <a:solidFill>
                  <a:schemeClr val="bg1"/>
                </a:solidFill>
              </a:rPr>
              <a:t>Academic Rankings of Worldwide </a:t>
            </a:r>
            <a:r>
              <a:rPr lang="en-US" sz="1600" dirty="0" smtClean="0">
                <a:solidFill>
                  <a:schemeClr val="bg1"/>
                </a:solidFill>
              </a:rPr>
              <a:t>   </a:t>
            </a:r>
            <a:br>
              <a:rPr lang="en-US" sz="1600" dirty="0" smtClean="0">
                <a:solidFill>
                  <a:schemeClr val="bg1"/>
                </a:solidFill>
              </a:rPr>
            </a:br>
            <a:r>
              <a:rPr lang="en-US" sz="1600" dirty="0" smtClean="0">
                <a:solidFill>
                  <a:schemeClr val="bg1"/>
                </a:solidFill>
              </a:rPr>
              <a:t>   Universities </a:t>
            </a:r>
            <a:r>
              <a:rPr lang="en-US" sz="1600" dirty="0">
                <a:solidFill>
                  <a:schemeClr val="bg1"/>
                </a:solidFill>
              </a:rPr>
              <a:t>in Shanghai</a:t>
            </a:r>
            <a:endParaRPr lang="en-US" sz="1600" dirty="0" smtClean="0">
              <a:solidFill>
                <a:schemeClr val="bg1"/>
              </a:solidFill>
              <a:cs typeface="Calibri"/>
            </a:endParaRPr>
          </a:p>
          <a:p>
            <a:pPr lvl="0">
              <a:lnSpc>
                <a:spcPct val="110000"/>
              </a:lnSpc>
            </a:pPr>
            <a:r>
              <a:rPr lang="en-US" sz="1600" dirty="0" smtClean="0">
                <a:solidFill>
                  <a:srgbClr val="FFF0CC"/>
                </a:solidFill>
                <a:cs typeface="Calibri"/>
              </a:rPr>
              <a:t>» </a:t>
            </a:r>
            <a:r>
              <a:rPr lang="en-US" sz="1600" b="1" dirty="0" smtClean="0">
                <a:solidFill>
                  <a:srgbClr val="FFF0CC"/>
                </a:solidFill>
                <a:cs typeface="Calibri"/>
              </a:rPr>
              <a:t>No. 1 </a:t>
            </a:r>
            <a:r>
              <a:rPr lang="en-US" sz="1600" dirty="0" smtClean="0">
                <a:solidFill>
                  <a:srgbClr val="FFF0CC"/>
                </a:solidFill>
                <a:cs typeface="Calibri"/>
              </a:rPr>
              <a:t>hospital in Richmond region, top honors for safety   </a:t>
            </a:r>
            <a:br>
              <a:rPr lang="en-US" sz="1600" dirty="0" smtClean="0">
                <a:solidFill>
                  <a:srgbClr val="FFF0CC"/>
                </a:solidFill>
                <a:cs typeface="Calibri"/>
              </a:rPr>
            </a:br>
            <a:r>
              <a:rPr lang="en-US" sz="1600" dirty="0" smtClean="0">
                <a:solidFill>
                  <a:srgbClr val="FFF0CC"/>
                </a:solidFill>
                <a:cs typeface="Calibri"/>
              </a:rPr>
              <a:t>   and quality of care</a:t>
            </a:r>
          </a:p>
        </p:txBody>
      </p:sp>
    </p:spTree>
    <p:extLst>
      <p:ext uri="{BB962C8B-B14F-4D97-AF65-F5344CB8AC3E}">
        <p14:creationId xmlns:p14="http://schemas.microsoft.com/office/powerpoint/2010/main" val="143333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76200"/>
            <a:ext cx="9144000" cy="6172200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CampusLife-Feature_V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814252"/>
            <a:ext cx="9144000" cy="3281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1000"/>
            <a:ext cx="9144000" cy="1039091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accent2"/>
                </a:solidFill>
                <a:latin typeface="Calibri"/>
                <a:cs typeface="Calibri"/>
              </a:rPr>
              <a:t>Campus life and athletics</a:t>
            </a:r>
            <a:endParaRPr lang="en-US" sz="5400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52400" y="1465183"/>
            <a:ext cx="25146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2800" b="1" dirty="0" smtClean="0">
                <a:solidFill>
                  <a:schemeClr val="accent2"/>
                </a:solidFill>
                <a:latin typeface="Calibri"/>
                <a:cs typeface="Calibri"/>
              </a:rPr>
              <a:t>17</a:t>
            </a:r>
          </a:p>
          <a:p>
            <a:pPr lvl="1" algn="ctr"/>
            <a:r>
              <a:rPr lang="en-US" dirty="0" smtClean="0">
                <a:latin typeface="Calibri"/>
                <a:cs typeface="Calibri"/>
              </a:rPr>
              <a:t>NCAA Division I men’s and women’s athletic teams</a:t>
            </a:r>
            <a:endParaRPr lang="en-US" b="1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19802" y="1526738"/>
            <a:ext cx="2408882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/>
            <a:r>
              <a:rPr lang="en-US" sz="2800" b="1" dirty="0" smtClean="0">
                <a:solidFill>
                  <a:srgbClr val="254061"/>
                </a:solidFill>
                <a:latin typeface="Calibri"/>
                <a:cs typeface="Calibri"/>
              </a:rPr>
              <a:t>More than</a:t>
            </a:r>
            <a:br>
              <a:rPr lang="en-US" sz="2800" b="1" dirty="0" smtClean="0">
                <a:solidFill>
                  <a:srgbClr val="254061"/>
                </a:solidFill>
                <a:latin typeface="Calibri"/>
                <a:cs typeface="Calibri"/>
              </a:rPr>
            </a:br>
            <a:r>
              <a:rPr lang="en-US" sz="2800" b="1" dirty="0" smtClean="0">
                <a:solidFill>
                  <a:srgbClr val="254061"/>
                </a:solidFill>
                <a:latin typeface="Calibri"/>
                <a:cs typeface="Calibri"/>
              </a:rPr>
              <a:t>1 million hours</a:t>
            </a:r>
          </a:p>
          <a:p>
            <a:pPr lvl="1" algn="ctr"/>
            <a:r>
              <a:rPr lang="en-US" dirty="0" smtClean="0">
                <a:latin typeface="Calibri"/>
                <a:cs typeface="Calibri"/>
              </a:rPr>
              <a:t>of community service</a:t>
            </a:r>
            <a:endParaRPr lang="en-US" b="1" dirty="0">
              <a:solidFill>
                <a:srgbClr val="254061"/>
              </a:solidFill>
              <a:latin typeface="Calibri"/>
              <a:cs typeface="Calibri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054753" y="1742182"/>
            <a:ext cx="2395382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/>
            <a:r>
              <a:rPr lang="en-US" sz="2800" b="1" dirty="0" smtClean="0">
                <a:solidFill>
                  <a:srgbClr val="254061"/>
                </a:solidFill>
                <a:latin typeface="Calibri"/>
                <a:cs typeface="Calibri"/>
              </a:rPr>
              <a:t>More than 500</a:t>
            </a:r>
          </a:p>
          <a:p>
            <a:pPr lvl="1" algn="ctr"/>
            <a:r>
              <a:rPr lang="en-US" dirty="0" smtClean="0">
                <a:latin typeface="Calibri"/>
                <a:cs typeface="Calibri"/>
              </a:rPr>
              <a:t>student organizations</a:t>
            </a:r>
            <a:endParaRPr lang="en-US" b="1" dirty="0">
              <a:solidFill>
                <a:srgbClr val="25406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355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76201"/>
            <a:ext cx="9144000" cy="6096001"/>
          </a:xfrm>
          <a:prstGeom prst="rect">
            <a:avLst/>
          </a:prstGeom>
          <a:solidFill>
            <a:schemeClr val="accent4">
              <a:lumMod val="20000"/>
              <a:lumOff val="80000"/>
              <a:alpha val="3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  <a:latin typeface="Tahoma"/>
              <a:cs typeface="Tahom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1000"/>
            <a:ext cx="9144000" cy="103909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Tahoma"/>
                <a:cs typeface="Tahoma"/>
              </a:rPr>
              <a:t>Campus life and athletics</a:t>
            </a:r>
            <a:endParaRPr lang="en-US" dirty="0">
              <a:solidFill>
                <a:schemeClr val="accent2"/>
              </a:solidFill>
              <a:latin typeface="Tahoma"/>
              <a:cs typeface="Tahoma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52400" y="1465183"/>
            <a:ext cx="2514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2800" b="1" dirty="0" smtClean="0">
                <a:solidFill>
                  <a:schemeClr val="accent2"/>
                </a:solidFill>
                <a:latin typeface="Tahoma"/>
                <a:cs typeface="Tahoma"/>
              </a:rPr>
              <a:t>16</a:t>
            </a:r>
          </a:p>
          <a:p>
            <a:pPr lvl="1" algn="ctr"/>
            <a:r>
              <a:rPr lang="en-US" dirty="0" smtClean="0">
                <a:latin typeface="Tahoma"/>
                <a:cs typeface="Tahoma"/>
              </a:rPr>
              <a:t>NCAA Division I men’s and women’s athletic teams</a:t>
            </a:r>
            <a:endParaRPr lang="en-US" b="1" dirty="0">
              <a:solidFill>
                <a:schemeClr val="accent2"/>
              </a:solidFill>
              <a:latin typeface="Tahoma"/>
              <a:cs typeface="Tahom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787842" y="1526738"/>
            <a:ext cx="2872802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/>
            <a:r>
              <a:rPr lang="en-US" sz="2800" b="1" dirty="0" smtClean="0">
                <a:solidFill>
                  <a:srgbClr val="254061"/>
                </a:solidFill>
                <a:latin typeface="Tahoma"/>
                <a:cs typeface="Tahoma"/>
              </a:rPr>
              <a:t>More than</a:t>
            </a:r>
            <a:br>
              <a:rPr lang="en-US" sz="2800" b="1" dirty="0" smtClean="0">
                <a:solidFill>
                  <a:srgbClr val="254061"/>
                </a:solidFill>
                <a:latin typeface="Tahoma"/>
                <a:cs typeface="Tahoma"/>
              </a:rPr>
            </a:br>
            <a:r>
              <a:rPr lang="en-US" sz="2800" b="1" dirty="0" smtClean="0">
                <a:solidFill>
                  <a:srgbClr val="254061"/>
                </a:solidFill>
                <a:latin typeface="Tahoma"/>
                <a:cs typeface="Tahoma"/>
              </a:rPr>
              <a:t>1 million hours</a:t>
            </a:r>
          </a:p>
          <a:p>
            <a:pPr lvl="1" algn="ctr"/>
            <a:r>
              <a:rPr lang="en-US" dirty="0" smtClean="0">
                <a:latin typeface="Tahoma"/>
                <a:cs typeface="Tahoma"/>
              </a:rPr>
              <a:t>of community service</a:t>
            </a:r>
            <a:endParaRPr lang="en-US" b="1" dirty="0">
              <a:solidFill>
                <a:srgbClr val="254061"/>
              </a:solidFill>
              <a:latin typeface="Tahoma"/>
              <a:cs typeface="Tahoma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844447" y="1742182"/>
            <a:ext cx="2815995" cy="8002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/>
            <a:r>
              <a:rPr lang="en-US" sz="2800" b="1" dirty="0" smtClean="0">
                <a:solidFill>
                  <a:srgbClr val="254061"/>
                </a:solidFill>
                <a:latin typeface="Tahoma"/>
                <a:cs typeface="Tahoma"/>
              </a:rPr>
              <a:t>More than 500</a:t>
            </a:r>
          </a:p>
          <a:p>
            <a:pPr lvl="1" algn="ctr"/>
            <a:r>
              <a:rPr lang="en-US" dirty="0" smtClean="0">
                <a:latin typeface="Tahoma"/>
                <a:cs typeface="Tahoma"/>
              </a:rPr>
              <a:t>student organizations</a:t>
            </a:r>
            <a:endParaRPr lang="en-US" b="1" dirty="0">
              <a:solidFill>
                <a:srgbClr val="254061"/>
              </a:solidFill>
              <a:latin typeface="Tahoma"/>
              <a:cs typeface="Tahoma"/>
            </a:endParaRPr>
          </a:p>
        </p:txBody>
      </p:sp>
      <p:pic>
        <p:nvPicPr>
          <p:cNvPr id="8" name="Picture 7" descr="111109_619_aj_sr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2482" y="-152400"/>
            <a:ext cx="9496748" cy="6248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152400" y="3276600"/>
            <a:ext cx="9677400" cy="1920001"/>
          </a:xfrm>
          <a:prstGeom prst="rect">
            <a:avLst/>
          </a:prstGeom>
          <a:solidFill>
            <a:srgbClr val="12252C">
              <a:alpha val="87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ahoma"/>
              <a:cs typeface="Tahoma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62000" y="3630750"/>
            <a:ext cx="3157418" cy="1211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70000"/>
              </a:lnSpc>
            </a:pPr>
            <a:r>
              <a:rPr lang="en-US" b="1" dirty="0" smtClean="0">
                <a:solidFill>
                  <a:srgbClr val="FFFFFF"/>
                </a:solidFill>
                <a:latin typeface="Calibri"/>
                <a:cs typeface="Calibri"/>
              </a:rPr>
              <a:t>About </a:t>
            </a:r>
            <a:br>
              <a:rPr lang="en-US" b="1" dirty="0" smtClean="0">
                <a:solidFill>
                  <a:srgbClr val="FFFFFF"/>
                </a:solidFill>
                <a:latin typeface="Calibri"/>
                <a:cs typeface="Calibri"/>
              </a:rPr>
            </a:br>
            <a:r>
              <a:rPr lang="en-US" b="1" dirty="0" smtClean="0">
                <a:solidFill>
                  <a:srgbClr val="FFFFFF"/>
                </a:solidFill>
                <a:latin typeface="Calibri"/>
                <a:cs typeface="Calibri"/>
              </a:rPr>
              <a:t>Richmond</a:t>
            </a:r>
            <a:endParaRPr lang="en-US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114800" y="3456900"/>
            <a:ext cx="4572000" cy="155940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» Virginia’s </a:t>
            </a:r>
            <a:r>
              <a:rPr lang="en-US" sz="20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capital city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FFFFFF"/>
                </a:solidFill>
              </a:rPr>
              <a:t>» Home </a:t>
            </a:r>
            <a:r>
              <a:rPr lang="en-US" sz="2000" dirty="0">
                <a:solidFill>
                  <a:srgbClr val="FFFFFF"/>
                </a:solidFill>
              </a:rPr>
              <a:t>to six Fortune 500 companies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FFF0CC"/>
                </a:solidFill>
              </a:rPr>
              <a:t>»</a:t>
            </a:r>
            <a:r>
              <a:rPr lang="en-US" sz="2000" dirty="0" smtClean="0">
                <a:solidFill>
                  <a:srgbClr val="FFF0CC"/>
                </a:solidFill>
              </a:rPr>
              <a:t> Growing </a:t>
            </a:r>
            <a:r>
              <a:rPr lang="en-US" sz="2000" dirty="0">
                <a:solidFill>
                  <a:srgbClr val="FFF0CC"/>
                </a:solidFill>
              </a:rPr>
              <a:t>innovation ecosystem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FFFFFF"/>
                </a:solidFill>
              </a:rPr>
              <a:t>»</a:t>
            </a:r>
            <a:r>
              <a:rPr lang="en-US" sz="2000" dirty="0" smtClean="0">
                <a:solidFill>
                  <a:srgbClr val="FFFFFF"/>
                </a:solidFill>
              </a:rPr>
              <a:t> Thriving </a:t>
            </a:r>
            <a:r>
              <a:rPr lang="en-US" sz="2000" dirty="0">
                <a:solidFill>
                  <a:srgbClr val="FFFFFF"/>
                </a:solidFill>
              </a:rPr>
              <a:t>arts community </a:t>
            </a:r>
          </a:p>
        </p:txBody>
      </p:sp>
    </p:spTree>
    <p:extLst>
      <p:ext uri="{BB962C8B-B14F-4D97-AF65-F5344CB8AC3E}">
        <p14:creationId xmlns:p14="http://schemas.microsoft.com/office/powerpoint/2010/main" val="1472117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163</Words>
  <Application>Microsoft Office PowerPoint</Application>
  <PresentationFormat>On-screen Show (4:3)</PresentationFormat>
  <Paragraphs>52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</vt:lpstr>
      <vt:lpstr>Tahoma</vt:lpstr>
      <vt:lpstr>Office Theme</vt:lpstr>
      <vt:lpstr>PowerPoint Presentation</vt:lpstr>
      <vt:lpstr>We are a premier urban,  public research university  focused on academic success.</vt:lpstr>
      <vt:lpstr>PowerPoint Presentation</vt:lpstr>
      <vt:lpstr>Academic programs</vt:lpstr>
      <vt:lpstr>PowerPoint Presentation</vt:lpstr>
      <vt:lpstr>Campus life and athletics</vt:lpstr>
      <vt:lpstr>Campus life and athletics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Zenia Fung</dc:creator>
  <cp:lastModifiedBy>Thomas E. Myrick</cp:lastModifiedBy>
  <cp:revision>58</cp:revision>
  <cp:lastPrinted>2014-06-11T21:04:05Z</cp:lastPrinted>
  <dcterms:created xsi:type="dcterms:W3CDTF">2013-02-01T17:26:53Z</dcterms:created>
  <dcterms:modified xsi:type="dcterms:W3CDTF">2014-09-26T14:05:56Z</dcterms:modified>
</cp:coreProperties>
</file>

<file path=docProps/thumbnail.jpeg>
</file>